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3" r:id="rId3"/>
    <p:sldId id="279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75" r:id="rId16"/>
    <p:sldId id="276" r:id="rId17"/>
    <p:sldId id="277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B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138"/>
    <p:restoredTop sz="94689"/>
  </p:normalViewPr>
  <p:slideViewPr>
    <p:cSldViewPr snapToGrid="0">
      <p:cViewPr>
        <p:scale>
          <a:sx n="63" d="100"/>
          <a:sy n="63" d="100"/>
        </p:scale>
        <p:origin x="4560" y="2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B9D35-9FDF-E7EA-97C3-5F1C2BE20F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408893-7C96-8B12-3B2C-9069631978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A5A38-F186-11A6-63B9-07049A6B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AAD77-C09C-442B-4A81-2F5C6906B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6225D-1660-1FC6-C7D6-6B9014E6F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89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CAC0-1732-4D42-4C06-5EC341B47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44032B-B86B-ADCE-133D-4BC22A647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3D7FF3-3F6E-9A1E-FBE5-0F1110823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3BF42-14E1-7B71-BB2C-28D6E11ED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24AFF-D200-7E81-D202-FC72A33C6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7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BA46C-39AC-C047-141C-B6E39EF289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ADD1F-2471-3091-118D-4C8F707162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DCC15-CC79-92C5-D76A-D1B47292D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B37AE-1E5D-E1B3-BF49-05AC6E145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2DBF2-9FFD-0F00-D9AC-033BE37B0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24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648F9-6137-CC96-97CB-7460D320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E4569-1470-B2EE-940E-F39F9A8E7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3D3A5-3C98-2766-947D-1A1A602FD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F1B52-DB0F-2E26-B4B8-AB2D8C57D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0FEDF-978B-05E2-2651-46A7DAF7F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912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A12939-5355-061A-AA0F-86C67D4AB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6E644-9CF6-6DAB-90DC-9EFAD272D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ECC390-D9F1-EACE-403A-7E0341AA4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43181-EA27-05C6-B773-173209121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A92A70-2466-2A91-8676-A581AA2E1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696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36AEC-1371-94C5-527E-78B486366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C2278-235F-A4F6-3163-4366E1F73E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CFAF8-3E84-5E91-B2B9-0EEFAA1C8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34636-B78B-0A68-0C84-A39464F01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1E00C0-B3EF-6568-7894-E164BD90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C30C3D-604C-318B-A803-F9874C91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0523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F5422-918C-A373-3DC8-3429CD64B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BA9305-455B-0FAB-2CE4-AA141845D4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3F1A3-F416-872E-4EB2-0D858D91C2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6B25F1-18D5-EA9C-ADD2-E24B894F27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83489F-37E1-3817-99B4-942076F7D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D78348-C0A4-CBF9-FF72-C968E3C81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85E796-39DF-73CE-BADE-EC83AC8E7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34F01-CE8A-5B8D-CACF-993DEB58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D2BD0-D1D5-DA7A-1794-9C0686F97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B6F1CD-E64E-BDE0-5399-11DFA4AB0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B20B62-0DE9-56BA-778B-EF226FF5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CFD30-B1EB-CC1D-F335-2DED5A6C1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9885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375DB-B61A-8355-0777-0B81C497E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F4B6B-A5A4-B8A1-DBDE-6D21BFC40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CD3E9-6B14-4DBB-3B43-4B7844219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064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26C18-817D-7622-984B-E9850BC5A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240DD-BD0E-7030-520D-B577D9118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52F46D-D59F-9759-CE77-2EA28F6BBE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02EB50-B7E2-1FAD-8B8B-9864176A0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A64805-4657-AE83-D299-2FC2C5C59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FF4802-E7C9-96EB-CEF1-8DE84A88C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2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A15ED-CEE4-B2C3-229E-8BE98DD20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4B5C35-3421-818B-A59F-04E1CDA67F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32E92-44AC-1F5C-BFA7-8B76FC0E2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BB349-68EE-94ED-7E9D-D3B88784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BD82D-BE99-5A1F-8EAA-3F8B25B8A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E76651-756D-0ADD-F1FB-0A4A8E3F6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59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C4E06-50F7-0207-B3B6-DD54C055C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167F0-34F0-B00A-99CC-72419F16C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D584C6-85C3-17A3-EB60-6F74A78A1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978DDA-9CAA-FA40-8454-4D6E9CE0A953}" type="datetimeFigureOut">
              <a:rPr lang="en-US" smtClean="0"/>
              <a:t>7/30/24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D3639-8ED0-48D3-5ABA-0B2758225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D2D9EB-A659-4915-1865-9ABCD9522A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6D767A8-4DDB-F345-9094-F11D263E2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4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4174" y="2459504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DS5220 Project</a:t>
            </a:r>
            <a:b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Final Presentation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8051BE-CF3E-03D6-4FCB-4B6A4BA4B6EF}"/>
              </a:ext>
            </a:extLst>
          </p:cNvPr>
          <p:cNvSpPr txBox="1"/>
          <p:nvPr/>
        </p:nvSpPr>
        <p:spPr>
          <a:xfrm>
            <a:off x="1762651" y="6858000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 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D3D492-7A3F-3381-EDF0-4277185B8D8F}"/>
              </a:ext>
            </a:extLst>
          </p:cNvPr>
          <p:cNvSpPr txBox="1"/>
          <p:nvPr/>
        </p:nvSpPr>
        <p:spPr>
          <a:xfrm>
            <a:off x="1514277" y="8663965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04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782062" y="-5180624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271704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DE0602-3B75-C7F4-8D6E-32BEC8CDA378}"/>
              </a:ext>
            </a:extLst>
          </p:cNvPr>
          <p:cNvSpPr txBox="1"/>
          <p:nvPr/>
        </p:nvSpPr>
        <p:spPr>
          <a:xfrm>
            <a:off x="3290188" y="-2989744"/>
            <a:ext cx="78654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hort-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F7DF9-68E8-E606-6A79-A18281DB0CDF}"/>
              </a:ext>
            </a:extLst>
          </p:cNvPr>
          <p:cNvSpPr txBox="1"/>
          <p:nvPr/>
        </p:nvSpPr>
        <p:spPr>
          <a:xfrm>
            <a:off x="3290189" y="-203945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DFA803-27B0-D14F-FF7A-FAA50D9DAFFC}"/>
              </a:ext>
            </a:extLst>
          </p:cNvPr>
          <p:cNvSpPr txBox="1"/>
          <p:nvPr/>
        </p:nvSpPr>
        <p:spPr>
          <a:xfrm>
            <a:off x="3290189" y="-3868083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L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6AE56-3E5A-9DD0-324B-23350FF0D0F1}"/>
              </a:ext>
            </a:extLst>
          </p:cNvPr>
          <p:cNvSpPr txBox="1"/>
          <p:nvPr/>
        </p:nvSpPr>
        <p:spPr>
          <a:xfrm>
            <a:off x="3290188" y="178431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O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pen 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B744A-910C-BFB3-E580-B939A2E79FD6}"/>
              </a:ext>
            </a:extLst>
          </p:cNvPr>
          <p:cNvSpPr txBox="1"/>
          <p:nvPr/>
        </p:nvSpPr>
        <p:spPr>
          <a:xfrm>
            <a:off x="3290188" y="2734596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Meta’s Data Science Team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4DBABE2-07DB-D2E4-D19F-97759ED1D605}"/>
              </a:ext>
            </a:extLst>
          </p:cNvPr>
          <p:cNvSpPr txBox="1"/>
          <p:nvPr/>
        </p:nvSpPr>
        <p:spPr>
          <a:xfrm>
            <a:off x="2630612" y="6980710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833057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-446285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16AE56-3E5A-9DD0-324B-23350FF0D0F1}"/>
              </a:ext>
            </a:extLst>
          </p:cNvPr>
          <p:cNvSpPr txBox="1"/>
          <p:nvPr/>
        </p:nvSpPr>
        <p:spPr>
          <a:xfrm>
            <a:off x="3290188" y="-295024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O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pen Source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4B744A-910C-BFB3-E580-B939A2E79FD6}"/>
              </a:ext>
            </a:extLst>
          </p:cNvPr>
          <p:cNvSpPr txBox="1"/>
          <p:nvPr/>
        </p:nvSpPr>
        <p:spPr>
          <a:xfrm>
            <a:off x="3290188" y="-199996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Meta’s Data Science Team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231726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Evaluation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46E4B4E-94F6-DBA0-D2A9-7BF511926593}"/>
              </a:ext>
            </a:extLst>
          </p:cNvPr>
          <p:cNvSpPr/>
          <p:nvPr/>
        </p:nvSpPr>
        <p:spPr>
          <a:xfrm>
            <a:off x="2782062" y="-123119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10" name="Picture 9" descr="A graph with a green line&#10;&#10;Description automatically generated">
            <a:extLst>
              <a:ext uri="{FF2B5EF4-FFF2-40B4-BE49-F238E27FC236}">
                <a16:creationId xmlns:a16="http://schemas.microsoft.com/office/drawing/2014/main" id="{4DB96E71-5E48-3256-5066-5B40B949B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598" y="7174792"/>
            <a:ext cx="7772400" cy="4930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4150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709246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Evaluation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60ACEEF-8F6C-DEEA-AFA9-F7D26F8054C3}"/>
              </a:ext>
            </a:extLst>
          </p:cNvPr>
          <p:cNvSpPr/>
          <p:nvPr/>
        </p:nvSpPr>
        <p:spPr>
          <a:xfrm>
            <a:off x="2782062" y="29956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598" y="1628366"/>
            <a:ext cx="7772400" cy="49300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0F232A-0923-8D8E-6E2B-56DE9D10130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2625577" y="2156686"/>
            <a:ext cx="5532121" cy="350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24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3E5C11-D57D-130C-F1EB-C13F30BFE7E5}"/>
              </a:ext>
            </a:extLst>
          </p:cNvPr>
          <p:cNvSpPr txBox="1"/>
          <p:nvPr/>
        </p:nvSpPr>
        <p:spPr>
          <a:xfrm>
            <a:off x="2630612" y="709246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Model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Evaluation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60ACEEF-8F6C-DEEA-AFA9-F7D26F8054C3}"/>
              </a:ext>
            </a:extLst>
          </p:cNvPr>
          <p:cNvSpPr/>
          <p:nvPr/>
        </p:nvSpPr>
        <p:spPr>
          <a:xfrm>
            <a:off x="2782062" y="29956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18" y="2156686"/>
            <a:ext cx="5532122" cy="350904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346697" y="2156686"/>
            <a:ext cx="5532121" cy="350904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8227A6-FC3D-CB9D-7A7C-74A46BA4C15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8" y="9265920"/>
            <a:ext cx="4159199" cy="2638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0026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60ACEEF-8F6C-DEEA-AFA9-F7D26F8054C3}"/>
              </a:ext>
            </a:extLst>
          </p:cNvPr>
          <p:cNvSpPr/>
          <p:nvPr/>
        </p:nvSpPr>
        <p:spPr>
          <a:xfrm>
            <a:off x="2782062" y="29956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2627" y="1319274"/>
            <a:ext cx="4159200" cy="26381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857314" y="1319274"/>
            <a:ext cx="4159199" cy="2638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8BE53B-40DC-B211-A766-7BBBBA850C1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9" y="4088637"/>
            <a:ext cx="4159199" cy="2638197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55693B-553D-F74A-C59F-39531E082052}"/>
              </a:ext>
            </a:extLst>
          </p:cNvPr>
          <p:cNvSpPr/>
          <p:nvPr/>
        </p:nvSpPr>
        <p:spPr>
          <a:xfrm>
            <a:off x="2782062" y="-118932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</p:spTree>
    <p:extLst>
      <p:ext uri="{BB962C8B-B14F-4D97-AF65-F5344CB8AC3E}">
        <p14:creationId xmlns:p14="http://schemas.microsoft.com/office/powerpoint/2010/main" val="1110814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60ACEEF-8F6C-DEEA-AFA9-F7D26F8054C3}"/>
              </a:ext>
            </a:extLst>
          </p:cNvPr>
          <p:cNvSpPr/>
          <p:nvPr/>
        </p:nvSpPr>
        <p:spPr>
          <a:xfrm>
            <a:off x="2782062" y="-2336037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pic>
        <p:nvPicPr>
          <p:cNvPr id="7" name="Picture 6" descr="A graph with a green line&#10;&#10;Description automatically generated">
            <a:extLst>
              <a:ext uri="{FF2B5EF4-FFF2-40B4-BE49-F238E27FC236}">
                <a16:creationId xmlns:a16="http://schemas.microsoft.com/office/drawing/2014/main" id="{96E32E7D-3654-E599-145E-D5139F9D84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1693" y="1319273"/>
            <a:ext cx="4159200" cy="263819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1CC2437-53D4-0FAC-3C2B-F81B03E493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3134493" y="1319273"/>
            <a:ext cx="4159199" cy="26381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58BE53B-40DC-B211-A766-7BBBBA850C1A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4321199" y="7360157"/>
            <a:ext cx="4159199" cy="2638197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55693B-553D-F74A-C59F-39531E082052}"/>
              </a:ext>
            </a:extLst>
          </p:cNvPr>
          <p:cNvSpPr/>
          <p:nvPr/>
        </p:nvSpPr>
        <p:spPr>
          <a:xfrm>
            <a:off x="2782062" y="131166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835EB-874E-EDD7-A4E3-8637A441DD5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2514598" y="1628366"/>
            <a:ext cx="7772399" cy="4930066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EFDAABF-665C-79C8-2D3F-1846AD3D0E71}"/>
              </a:ext>
            </a:extLst>
          </p:cNvPr>
          <p:cNvSpPr/>
          <p:nvPr/>
        </p:nvSpPr>
        <p:spPr>
          <a:xfrm>
            <a:off x="2782062" y="-1168019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</p:spTree>
    <p:extLst>
      <p:ext uri="{BB962C8B-B14F-4D97-AF65-F5344CB8AC3E}">
        <p14:creationId xmlns:p14="http://schemas.microsoft.com/office/powerpoint/2010/main" val="3803956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55693B-553D-F74A-C59F-39531E082052}"/>
              </a:ext>
            </a:extLst>
          </p:cNvPr>
          <p:cNvSpPr/>
          <p:nvPr/>
        </p:nvSpPr>
        <p:spPr>
          <a:xfrm>
            <a:off x="2782062" y="-1372983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835EB-874E-EDD7-A4E3-8637A441DD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514598" y="1628366"/>
            <a:ext cx="7772399" cy="493006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192F354-67C5-EAA3-12D1-A98845E4F529}"/>
              </a:ext>
            </a:extLst>
          </p:cNvPr>
          <p:cNvSpPr/>
          <p:nvPr/>
        </p:nvSpPr>
        <p:spPr>
          <a:xfrm>
            <a:off x="2782062" y="271704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A2A19A4-E92F-FA6F-1877-E99ECE3B715A}"/>
              </a:ext>
            </a:extLst>
          </p:cNvPr>
          <p:cNvSpPr/>
          <p:nvPr/>
        </p:nvSpPr>
        <p:spPr>
          <a:xfrm>
            <a:off x="2782062" y="-2681461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</p:spTree>
    <p:extLst>
      <p:ext uri="{BB962C8B-B14F-4D97-AF65-F5344CB8AC3E}">
        <p14:creationId xmlns:p14="http://schemas.microsoft.com/office/powerpoint/2010/main" val="607726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055693B-553D-F74A-C59F-39531E082052}"/>
              </a:ext>
            </a:extLst>
          </p:cNvPr>
          <p:cNvSpPr/>
          <p:nvPr/>
        </p:nvSpPr>
        <p:spPr>
          <a:xfrm>
            <a:off x="2782062" y="-1372983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C835EB-874E-EDD7-A4E3-8637A441DD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514598" y="1628366"/>
            <a:ext cx="7772398" cy="4930065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5192F354-67C5-EAA3-12D1-A98845E4F529}"/>
              </a:ext>
            </a:extLst>
          </p:cNvPr>
          <p:cNvSpPr/>
          <p:nvPr/>
        </p:nvSpPr>
        <p:spPr>
          <a:xfrm>
            <a:off x="2782062" y="-250513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28F2774-EA88-5429-4DBF-03924754ECE1}"/>
              </a:ext>
            </a:extLst>
          </p:cNvPr>
          <p:cNvSpPr/>
          <p:nvPr/>
        </p:nvSpPr>
        <p:spPr>
          <a:xfrm>
            <a:off x="2782062" y="217747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471E6F-ECD6-ED89-41B6-7FC9FA69DD05}"/>
              </a:ext>
            </a:extLst>
          </p:cNvPr>
          <p:cNvSpPr txBox="1"/>
          <p:nvPr/>
        </p:nvSpPr>
        <p:spPr>
          <a:xfrm>
            <a:off x="2630612" y="7054650"/>
            <a:ext cx="75403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7808875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C835EB-874E-EDD7-A4E3-8637A441DD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514598" y="-5260114"/>
            <a:ext cx="7772398" cy="4930065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28F2774-EA88-5429-4DBF-03924754ECE1}"/>
              </a:ext>
            </a:extLst>
          </p:cNvPr>
          <p:cNvSpPr/>
          <p:nvPr/>
        </p:nvSpPr>
        <p:spPr>
          <a:xfrm>
            <a:off x="2782062" y="-6670733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3151A1-32A4-BA08-3BA2-C195A2F2C07B}"/>
              </a:ext>
            </a:extLst>
          </p:cNvPr>
          <p:cNvSpPr txBox="1"/>
          <p:nvPr/>
        </p:nvSpPr>
        <p:spPr>
          <a:xfrm>
            <a:off x="2630612" y="2317264"/>
            <a:ext cx="75403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89330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2650" y="2463759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 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006016-E8A0-B242-DC72-CDD077FCA5FB}"/>
              </a:ext>
            </a:extLst>
          </p:cNvPr>
          <p:cNvSpPr txBox="1"/>
          <p:nvPr/>
        </p:nvSpPr>
        <p:spPr>
          <a:xfrm>
            <a:off x="1514276" y="4269724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35588-A224-17CF-9164-BF0936F7DA61}"/>
              </a:ext>
            </a:extLst>
          </p:cNvPr>
          <p:cNvSpPr txBox="1"/>
          <p:nvPr/>
        </p:nvSpPr>
        <p:spPr>
          <a:xfrm>
            <a:off x="1916574" y="-1938992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DS5220 Project</a:t>
            </a:r>
            <a:b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</a:b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Final Presentation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9F720C-8B2A-7B71-7DD9-CC604A50CD1F}"/>
              </a:ext>
            </a:extLst>
          </p:cNvPr>
          <p:cNvSpPr txBox="1"/>
          <p:nvPr/>
        </p:nvSpPr>
        <p:spPr>
          <a:xfrm>
            <a:off x="1764174" y="707233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6887BF-86B9-096F-19AC-1B7E2DC68B05}"/>
              </a:ext>
            </a:extLst>
          </p:cNvPr>
          <p:cNvSpPr txBox="1"/>
          <p:nvPr/>
        </p:nvSpPr>
        <p:spPr>
          <a:xfrm>
            <a:off x="1764174" y="8627528"/>
            <a:ext cx="86636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Understanding time series forecasting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6CAEF88-0285-F11D-5C8F-C2EF69C3485D}"/>
              </a:ext>
            </a:extLst>
          </p:cNvPr>
          <p:cNvSpPr txBox="1"/>
          <p:nvPr/>
        </p:nvSpPr>
        <p:spPr>
          <a:xfrm>
            <a:off x="516635" y="9238210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Comparing statistical and machine learning methods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3690B3B-4365-EE62-6583-A8F6F4A62AB9}"/>
              </a:ext>
            </a:extLst>
          </p:cNvPr>
          <p:cNvSpPr txBox="1"/>
          <p:nvPr/>
        </p:nvSpPr>
        <p:spPr>
          <a:xfrm>
            <a:off x="516635" y="9848892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Analyze limitations in forecasting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45213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5956C7-EC55-D498-4AF6-E4087966A840}"/>
              </a:ext>
            </a:extLst>
          </p:cNvPr>
          <p:cNvSpPr txBox="1"/>
          <p:nvPr/>
        </p:nvSpPr>
        <p:spPr>
          <a:xfrm>
            <a:off x="1764174" y="85441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A79401-7C88-1EEC-A20F-8EF9ABD2A341}"/>
              </a:ext>
            </a:extLst>
          </p:cNvPr>
          <p:cNvSpPr txBox="1"/>
          <p:nvPr/>
        </p:nvSpPr>
        <p:spPr>
          <a:xfrm>
            <a:off x="1764174" y="2409608"/>
            <a:ext cx="86636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Understanding time series forecasting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A19F46-F4E0-45EB-035D-ECC63B0CAB8C}"/>
              </a:ext>
            </a:extLst>
          </p:cNvPr>
          <p:cNvSpPr txBox="1"/>
          <p:nvPr/>
        </p:nvSpPr>
        <p:spPr>
          <a:xfrm>
            <a:off x="516635" y="3020290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Comparing statistical and machine learning methods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7BE2A-CBED-308E-C5AE-96E9B533D840}"/>
              </a:ext>
            </a:extLst>
          </p:cNvPr>
          <p:cNvSpPr txBox="1"/>
          <p:nvPr/>
        </p:nvSpPr>
        <p:spPr>
          <a:xfrm>
            <a:off x="516635" y="3630972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Analyze limitations in forecasting techniques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50FC8CD-2F65-98F0-9F30-22CEB64CB5EE}"/>
              </a:ext>
            </a:extLst>
          </p:cNvPr>
          <p:cNvSpPr txBox="1"/>
          <p:nvPr/>
        </p:nvSpPr>
        <p:spPr>
          <a:xfrm>
            <a:off x="1762650" y="-2344011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Market Analysis of 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S&amp;P 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PMingLiU" panose="02020500000000000000" pitchFamily="18" charset="-120"/>
                <a:cs typeface="Arial" panose="020B0604020202020204" pitchFamily="34" charset="0"/>
              </a:rPr>
              <a:t>500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 Index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1E9E80-A3AC-AB4B-89F7-12B2C9914A2A}"/>
              </a:ext>
            </a:extLst>
          </p:cNvPr>
          <p:cNvSpPr txBox="1"/>
          <p:nvPr/>
        </p:nvSpPr>
        <p:spPr>
          <a:xfrm>
            <a:off x="1514276" y="-538046"/>
            <a:ext cx="91603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Sai Nikhil Kunapareddy and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Dilep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Shetty </a:t>
            </a:r>
            <a:r>
              <a:rPr lang="en-US" sz="2000" b="1" i="0" dirty="0" err="1">
                <a:solidFill>
                  <a:schemeClr val="bg1"/>
                </a:solidFill>
                <a:effectLst/>
                <a:latin typeface="Helvetica" pitchFamily="2" charset="0"/>
              </a:rPr>
              <a:t>Ittanguru</a:t>
            </a:r>
            <a:r>
              <a:rPr lang="en-US" sz="2000" b="1" i="0" dirty="0">
                <a:solidFill>
                  <a:schemeClr val="bg1"/>
                </a:solidFill>
                <a:effectLst/>
                <a:latin typeface="Helvetica" pitchFamily="2" charset="0"/>
              </a:rPr>
              <a:t> Venkatesh</a:t>
            </a:r>
            <a:endParaRPr lang="en-US" sz="2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F56D91F-BF02-2919-A4B1-3048086F5C3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1163" y="7899570"/>
            <a:ext cx="7226624" cy="53029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47AFECE-CB29-C4DD-D123-103B2E5651C3}"/>
              </a:ext>
            </a:extLst>
          </p:cNvPr>
          <p:cNvSpPr txBox="1"/>
          <p:nvPr/>
        </p:nvSpPr>
        <p:spPr>
          <a:xfrm>
            <a:off x="1764174" y="6883907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Data Overview</a:t>
            </a:r>
          </a:p>
        </p:txBody>
      </p:sp>
    </p:spTree>
    <p:extLst>
      <p:ext uri="{BB962C8B-B14F-4D97-AF65-F5344CB8AC3E}">
        <p14:creationId xmlns:p14="http://schemas.microsoft.com/office/powerpoint/2010/main" val="3454976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B9267A-D959-36F1-D916-C404BB89C2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481163" y="1364145"/>
            <a:ext cx="7226624" cy="53029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5C8483-5E77-62BB-F83F-F639E39EC8D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08276" y="8042752"/>
            <a:ext cx="7772398" cy="416079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B4DA0F-2D12-9FA2-7CAE-D762AD423B32}"/>
              </a:ext>
            </a:extLst>
          </p:cNvPr>
          <p:cNvSpPr txBox="1"/>
          <p:nvPr/>
        </p:nvSpPr>
        <p:spPr>
          <a:xfrm>
            <a:off x="1764174" y="348482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Data Overview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2959B8C-C5EF-4DF1-FA8D-D92A810CE6BF}"/>
              </a:ext>
            </a:extLst>
          </p:cNvPr>
          <p:cNvSpPr txBox="1"/>
          <p:nvPr/>
        </p:nvSpPr>
        <p:spPr>
          <a:xfrm>
            <a:off x="1916574" y="6942544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95F413-CAF7-C5FC-CE85-F360B4FAC800}"/>
              </a:ext>
            </a:extLst>
          </p:cNvPr>
          <p:cNvSpPr txBox="1"/>
          <p:nvPr/>
        </p:nvSpPr>
        <p:spPr>
          <a:xfrm>
            <a:off x="1764174" y="-3627961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Objective(s)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54A43B8-5070-B06B-9AE5-2B3709DFECAB}"/>
              </a:ext>
            </a:extLst>
          </p:cNvPr>
          <p:cNvSpPr txBox="1"/>
          <p:nvPr/>
        </p:nvSpPr>
        <p:spPr>
          <a:xfrm>
            <a:off x="1764174" y="-2072769"/>
            <a:ext cx="866365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Understanding time series forecasting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A78899-FFD6-34B0-FC49-9A0A9E0B0F71}"/>
              </a:ext>
            </a:extLst>
          </p:cNvPr>
          <p:cNvSpPr txBox="1"/>
          <p:nvPr/>
        </p:nvSpPr>
        <p:spPr>
          <a:xfrm>
            <a:off x="516635" y="-1462087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Comparing statistical and machine learning methods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8F170-975B-4B5C-5073-9E27F2A8E494}"/>
              </a:ext>
            </a:extLst>
          </p:cNvPr>
          <p:cNvSpPr txBox="1"/>
          <p:nvPr/>
        </p:nvSpPr>
        <p:spPr>
          <a:xfrm>
            <a:off x="516635" y="-851405"/>
            <a:ext cx="1115568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Analyze limitations in forecasting techniques</a:t>
            </a:r>
          </a:p>
        </p:txBody>
      </p:sp>
    </p:spTree>
    <p:extLst>
      <p:ext uri="{BB962C8B-B14F-4D97-AF65-F5344CB8AC3E}">
        <p14:creationId xmlns:p14="http://schemas.microsoft.com/office/powerpoint/2010/main" val="1831105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F7DA6D-1B16-5C80-658B-9419CC3064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08276" y="1348603"/>
            <a:ext cx="7772398" cy="41607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39EE25-DD2B-E2CC-2B09-7677D2EC452C}"/>
              </a:ext>
            </a:extLst>
          </p:cNvPr>
          <p:cNvSpPr txBox="1"/>
          <p:nvPr/>
        </p:nvSpPr>
        <p:spPr>
          <a:xfrm>
            <a:off x="1916574" y="248396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66EAE97-9A44-923D-0638-B4D35C25DAE2}"/>
              </a:ext>
            </a:extLst>
          </p:cNvPr>
          <p:cNvSpPr/>
          <p:nvPr/>
        </p:nvSpPr>
        <p:spPr>
          <a:xfrm>
            <a:off x="-8343898" y="237220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E4E45FB2-CA02-1F73-4784-59A6A02864B7}"/>
              </a:ext>
            </a:extLst>
          </p:cNvPr>
          <p:cNvSpPr/>
          <p:nvPr/>
        </p:nvSpPr>
        <p:spPr>
          <a:xfrm>
            <a:off x="13012422" y="342900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36F4E6A-0A3A-CE0E-FFDA-7585D6A6E6AC}"/>
              </a:ext>
            </a:extLst>
          </p:cNvPr>
          <p:cNvSpPr/>
          <p:nvPr/>
        </p:nvSpPr>
        <p:spPr>
          <a:xfrm>
            <a:off x="-8343898" y="448579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1CE0FDC-93A7-55C8-3F8E-DD554CC4306A}"/>
              </a:ext>
            </a:extLst>
          </p:cNvPr>
          <p:cNvSpPr/>
          <p:nvPr/>
        </p:nvSpPr>
        <p:spPr>
          <a:xfrm>
            <a:off x="13012422" y="555514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29381-CBFC-408B-9BA2-82D205F1066A}"/>
              </a:ext>
            </a:extLst>
          </p:cNvPr>
          <p:cNvSpPr txBox="1"/>
          <p:nvPr/>
        </p:nvSpPr>
        <p:spPr>
          <a:xfrm>
            <a:off x="1916574" y="-2069704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Machine Learning Models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E76B64F-5099-4564-7E2F-BB5016E2EA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481163" y="-7372695"/>
            <a:ext cx="7226624" cy="530299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706D6F4-D50F-303A-F467-1F2A2EF7E3C5}"/>
              </a:ext>
            </a:extLst>
          </p:cNvPr>
          <p:cNvSpPr txBox="1"/>
          <p:nvPr/>
        </p:nvSpPr>
        <p:spPr>
          <a:xfrm>
            <a:off x="1764174" y="-8388358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Data Overview</a:t>
            </a:r>
          </a:p>
        </p:txBody>
      </p:sp>
    </p:spTree>
    <p:extLst>
      <p:ext uri="{BB962C8B-B14F-4D97-AF65-F5344CB8AC3E}">
        <p14:creationId xmlns:p14="http://schemas.microsoft.com/office/powerpoint/2010/main" val="23220160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F7DA6D-1B16-5C80-658B-9419CC3064D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08276" y="-4401957"/>
            <a:ext cx="7772398" cy="41607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A39EE25-DD2B-E2CC-2B09-7677D2EC452C}"/>
              </a:ext>
            </a:extLst>
          </p:cNvPr>
          <p:cNvSpPr txBox="1"/>
          <p:nvPr/>
        </p:nvSpPr>
        <p:spPr>
          <a:xfrm>
            <a:off x="1916574" y="-5502164"/>
            <a:ext cx="8663651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Density Plot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0248D-3819-561A-DDAB-D1D1845BA474}"/>
              </a:ext>
            </a:extLst>
          </p:cNvPr>
          <p:cNvSpPr txBox="1"/>
          <p:nvPr/>
        </p:nvSpPr>
        <p:spPr>
          <a:xfrm>
            <a:off x="2068974" y="217916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Machine Learning Models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782062" y="237220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782062" y="342900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448579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782062" y="555514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322FEB-F8B8-4AD7-73EC-4BB2BD61BFE0}"/>
              </a:ext>
            </a:extLst>
          </p:cNvPr>
          <p:cNvSpPr txBox="1"/>
          <p:nvPr/>
        </p:nvSpPr>
        <p:spPr>
          <a:xfrm>
            <a:off x="-6808851" y="2156908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FDEACE0-E0FB-BFA8-1A97-31F823E6AA32}"/>
              </a:ext>
            </a:extLst>
          </p:cNvPr>
          <p:cNvSpPr txBox="1"/>
          <p:nvPr/>
        </p:nvSpPr>
        <p:spPr>
          <a:xfrm>
            <a:off x="12825091" y="3164351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28E876B-5284-C498-0C3D-513C72639E6C}"/>
              </a:ext>
            </a:extLst>
          </p:cNvPr>
          <p:cNvSpPr txBox="1"/>
          <p:nvPr/>
        </p:nvSpPr>
        <p:spPr>
          <a:xfrm>
            <a:off x="-6808851" y="4188234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</p:spTree>
    <p:extLst>
      <p:ext uri="{BB962C8B-B14F-4D97-AF65-F5344CB8AC3E}">
        <p14:creationId xmlns:p14="http://schemas.microsoft.com/office/powerpoint/2010/main" val="23188089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D0248D-3819-561A-DDAB-D1D1845BA474}"/>
              </a:ext>
            </a:extLst>
          </p:cNvPr>
          <p:cNvSpPr txBox="1"/>
          <p:nvPr/>
        </p:nvSpPr>
        <p:spPr>
          <a:xfrm>
            <a:off x="2068974" y="-3683524"/>
            <a:ext cx="866365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Machine Learning Models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782062" y="29956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782062" y="710406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816085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782062" y="923020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52DEA8-9A23-AACF-0FD3-6101378777C0}"/>
              </a:ext>
            </a:extLst>
          </p:cNvPr>
          <p:cNvSpPr txBox="1"/>
          <p:nvPr/>
        </p:nvSpPr>
        <p:spPr>
          <a:xfrm>
            <a:off x="3290189" y="1997839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5322B9-C18C-0E06-A24E-1A89D6D0B3D1}"/>
              </a:ext>
            </a:extLst>
          </p:cNvPr>
          <p:cNvSpPr txBox="1"/>
          <p:nvPr/>
        </p:nvSpPr>
        <p:spPr>
          <a:xfrm>
            <a:off x="3290189" y="3005282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E0400B-6363-D398-D318-D1C4FC3378EB}"/>
              </a:ext>
            </a:extLst>
          </p:cNvPr>
          <p:cNvSpPr txBox="1"/>
          <p:nvPr/>
        </p:nvSpPr>
        <p:spPr>
          <a:xfrm>
            <a:off x="3290189" y="4029165"/>
            <a:ext cx="622122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</p:spTree>
    <p:extLst>
      <p:ext uri="{BB962C8B-B14F-4D97-AF65-F5344CB8AC3E}">
        <p14:creationId xmlns:p14="http://schemas.microsoft.com/office/powerpoint/2010/main" val="17676800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EBF2794-A262-1231-2EF7-9668E974883C}"/>
              </a:ext>
            </a:extLst>
          </p:cNvPr>
          <p:cNvSpPr/>
          <p:nvPr/>
        </p:nvSpPr>
        <p:spPr>
          <a:xfrm>
            <a:off x="2782062" y="-492267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ARIMA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782062" y="211040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8160852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782062" y="9230208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052DEA8-9A23-AACF-0FD3-6101378777C0}"/>
              </a:ext>
            </a:extLst>
          </p:cNvPr>
          <p:cNvSpPr txBox="1"/>
          <p:nvPr/>
        </p:nvSpPr>
        <p:spPr>
          <a:xfrm>
            <a:off x="3290189" y="-322440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5322B9-C18C-0E06-A24E-1A89D6D0B3D1}"/>
              </a:ext>
            </a:extLst>
          </p:cNvPr>
          <p:cNvSpPr txBox="1"/>
          <p:nvPr/>
        </p:nvSpPr>
        <p:spPr>
          <a:xfrm>
            <a:off x="3290189" y="-2216958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E0400B-6363-D398-D318-D1C4FC3378EB}"/>
              </a:ext>
            </a:extLst>
          </p:cNvPr>
          <p:cNvSpPr txBox="1"/>
          <p:nvPr/>
        </p:nvSpPr>
        <p:spPr>
          <a:xfrm>
            <a:off x="3290189" y="-1193075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1FDA5-6B32-27D8-7285-273B93BEFA39}"/>
              </a:ext>
            </a:extLst>
          </p:cNvPr>
          <p:cNvSpPr txBox="1"/>
          <p:nvPr/>
        </p:nvSpPr>
        <p:spPr>
          <a:xfrm>
            <a:off x="3290189" y="2401833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EEFB0-6924-4BDD-352D-C111978F2B7F}"/>
              </a:ext>
            </a:extLst>
          </p:cNvPr>
          <p:cNvSpPr txBox="1"/>
          <p:nvPr/>
        </p:nvSpPr>
        <p:spPr>
          <a:xfrm>
            <a:off x="3290189" y="3352118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58342-3037-694F-9E76-D2A682282A40}"/>
              </a:ext>
            </a:extLst>
          </p:cNvPr>
          <p:cNvSpPr txBox="1"/>
          <p:nvPr/>
        </p:nvSpPr>
        <p:spPr>
          <a:xfrm>
            <a:off x="3290189" y="437600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0FE7D-281D-B798-71E4-32CBC172B278}"/>
              </a:ext>
            </a:extLst>
          </p:cNvPr>
          <p:cNvSpPr txBox="1"/>
          <p:nvPr/>
        </p:nvSpPr>
        <p:spPr>
          <a:xfrm>
            <a:off x="3290189" y="1523494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easonal</a:t>
            </a:r>
          </a:p>
        </p:txBody>
      </p:sp>
    </p:spTree>
    <p:extLst>
      <p:ext uri="{BB962C8B-B14F-4D97-AF65-F5344CB8AC3E}">
        <p14:creationId xmlns:p14="http://schemas.microsoft.com/office/powerpoint/2010/main" val="2763802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graph with lines and lines&#10;&#10;Description automatically generated with medium confidence">
            <a:extLst>
              <a:ext uri="{FF2B5EF4-FFF2-40B4-BE49-F238E27FC236}">
                <a16:creationId xmlns:a16="http://schemas.microsoft.com/office/drawing/2014/main" id="{FF2777CD-F260-7717-C5EC-CF9D95C0D3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00"/>
                    </a14:imgEffect>
                  </a14:imgLayer>
                </a14:imgProps>
              </a:ext>
            </a:extLst>
          </a:blip>
          <a:srcRect l="15989" t="32491" b="1"/>
          <a:stretch/>
        </p:blipFill>
        <p:spPr>
          <a:xfrm>
            <a:off x="-1524" y="0"/>
            <a:ext cx="12192000" cy="685800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7291E535-112B-239D-2C58-5AFBBAE16219}"/>
              </a:ext>
            </a:extLst>
          </p:cNvPr>
          <p:cNvSpPr/>
          <p:nvPr/>
        </p:nvSpPr>
        <p:spPr>
          <a:xfrm>
            <a:off x="2782062" y="-5180624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SARIMA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A237D9B6-D102-7411-3ADB-2F8BB2750564}"/>
              </a:ext>
            </a:extLst>
          </p:cNvPr>
          <p:cNvSpPr/>
          <p:nvPr/>
        </p:nvSpPr>
        <p:spPr>
          <a:xfrm>
            <a:off x="2782062" y="271704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LSTM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6F9C1FB-D321-9F97-D9D0-795105CB23E1}"/>
              </a:ext>
            </a:extLst>
          </p:cNvPr>
          <p:cNvSpPr/>
          <p:nvPr/>
        </p:nvSpPr>
        <p:spPr>
          <a:xfrm>
            <a:off x="2782062" y="7279139"/>
            <a:ext cx="7237474" cy="9144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PROPHET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91FDA5-6B32-27D8-7285-273B93BEFA39}"/>
              </a:ext>
            </a:extLst>
          </p:cNvPr>
          <p:cNvSpPr txBox="1"/>
          <p:nvPr/>
        </p:nvSpPr>
        <p:spPr>
          <a:xfrm>
            <a:off x="3290189" y="-2989831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uto</a:t>
            </a:r>
            <a:r>
              <a:rPr lang="en-US" sz="6000" b="1" dirty="0" err="1">
                <a:latin typeface="Helvetica" pitchFamily="2" charset="0"/>
                <a:cs typeface="Arial" panose="020B0604020202020204" pitchFamily="34" charset="0"/>
              </a:rPr>
              <a:t>R</a:t>
            </a:r>
            <a:r>
              <a:rPr lang="en-US" sz="6000" b="1" dirty="0" err="1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egressive</a:t>
            </a:r>
            <a:endParaRPr lang="en-US" sz="6000" b="1" dirty="0">
              <a:solidFill>
                <a:schemeClr val="bg1"/>
              </a:solidFill>
              <a:latin typeface="Helvetica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EEFB0-6924-4BDD-352D-C111978F2B7F}"/>
              </a:ext>
            </a:extLst>
          </p:cNvPr>
          <p:cNvSpPr txBox="1"/>
          <p:nvPr/>
        </p:nvSpPr>
        <p:spPr>
          <a:xfrm>
            <a:off x="3290189" y="-2039546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I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ntegrated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F58342-3037-694F-9E76-D2A682282A40}"/>
              </a:ext>
            </a:extLst>
          </p:cNvPr>
          <p:cNvSpPr txBox="1"/>
          <p:nvPr/>
        </p:nvSpPr>
        <p:spPr>
          <a:xfrm>
            <a:off x="3290189" y="-1015663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oving 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A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verage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C0FE7D-281D-B798-71E4-32CBC172B278}"/>
              </a:ext>
            </a:extLst>
          </p:cNvPr>
          <p:cNvSpPr txBox="1"/>
          <p:nvPr/>
        </p:nvSpPr>
        <p:spPr>
          <a:xfrm>
            <a:off x="3290189" y="-3868170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easonal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DE0602-3B75-C7F4-8D6E-32BEC8CDA378}"/>
              </a:ext>
            </a:extLst>
          </p:cNvPr>
          <p:cNvSpPr txBox="1"/>
          <p:nvPr/>
        </p:nvSpPr>
        <p:spPr>
          <a:xfrm>
            <a:off x="3290188" y="2710604"/>
            <a:ext cx="786549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S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hort-</a:t>
            </a:r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T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erm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DF7DF9-68E8-E606-6A79-A18281DB0CDF}"/>
              </a:ext>
            </a:extLst>
          </p:cNvPr>
          <p:cNvSpPr txBox="1"/>
          <p:nvPr/>
        </p:nvSpPr>
        <p:spPr>
          <a:xfrm>
            <a:off x="3290189" y="366088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M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emory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DFA803-27B0-D14F-FF7A-FAA50D9DAFFC}"/>
              </a:ext>
            </a:extLst>
          </p:cNvPr>
          <p:cNvSpPr txBox="1"/>
          <p:nvPr/>
        </p:nvSpPr>
        <p:spPr>
          <a:xfrm>
            <a:off x="3290189" y="1832265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L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ong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498410-B71D-95A5-D387-92F820371E1C}"/>
              </a:ext>
            </a:extLst>
          </p:cNvPr>
          <p:cNvSpPr txBox="1"/>
          <p:nvPr/>
        </p:nvSpPr>
        <p:spPr>
          <a:xfrm>
            <a:off x="3290188" y="8278539"/>
            <a:ext cx="622122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latin typeface="Helvetica" pitchFamily="2" charset="0"/>
                <a:cs typeface="Arial" panose="020B0604020202020204" pitchFamily="34" charset="0"/>
              </a:rPr>
              <a:t>O</a:t>
            </a:r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pen Source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9D5135-1EA8-1185-4BB0-AE18CC91FBBC}"/>
              </a:ext>
            </a:extLst>
          </p:cNvPr>
          <p:cNvSpPr txBox="1"/>
          <p:nvPr/>
        </p:nvSpPr>
        <p:spPr>
          <a:xfrm>
            <a:off x="3290188" y="9228824"/>
            <a:ext cx="75403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rPr>
              <a:t>Meta’s Data Science Team</a:t>
            </a:r>
          </a:p>
        </p:txBody>
      </p:sp>
    </p:spTree>
    <p:extLst>
      <p:ext uri="{BB962C8B-B14F-4D97-AF65-F5344CB8AC3E}">
        <p14:creationId xmlns:p14="http://schemas.microsoft.com/office/powerpoint/2010/main" val="29893639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229</Words>
  <Application>Microsoft Macintosh PowerPoint</Application>
  <PresentationFormat>Widescreen</PresentationFormat>
  <Paragraphs>108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Nikhil Kunapareddy</dc:creator>
  <cp:lastModifiedBy>Sai Nikhil Kunapareddy</cp:lastModifiedBy>
  <cp:revision>27</cp:revision>
  <dcterms:created xsi:type="dcterms:W3CDTF">2024-07-30T16:14:09Z</dcterms:created>
  <dcterms:modified xsi:type="dcterms:W3CDTF">2024-07-31T03:26:26Z</dcterms:modified>
</cp:coreProperties>
</file>

<file path=docProps/thumbnail.jpeg>
</file>